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19"/>
  </p:notesMasterIdLst>
  <p:sldIdLst>
    <p:sldId id="295" r:id="rId2"/>
    <p:sldId id="267" r:id="rId3"/>
    <p:sldId id="275" r:id="rId4"/>
    <p:sldId id="279" r:id="rId5"/>
    <p:sldId id="305" r:id="rId6"/>
    <p:sldId id="285" r:id="rId7"/>
    <p:sldId id="283" r:id="rId8"/>
    <p:sldId id="310" r:id="rId9"/>
    <p:sldId id="311" r:id="rId10"/>
    <p:sldId id="284" r:id="rId11"/>
    <p:sldId id="289" r:id="rId12"/>
    <p:sldId id="312" r:id="rId13"/>
    <p:sldId id="290" r:id="rId14"/>
    <p:sldId id="313" r:id="rId15"/>
    <p:sldId id="314" r:id="rId16"/>
    <p:sldId id="315" r:id="rId17"/>
    <p:sldId id="316" r:id="rId18"/>
  </p:sldIdLst>
  <p:sldSz cx="16256000" cy="9144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Amatic SC" panose="020B0604020202020204" charset="0"/>
      <p:regular r:id="rId24"/>
      <p:bold r:id="rId25"/>
    </p:embeddedFont>
    <p:embeddedFont>
      <p:font typeface="Raleway" panose="020B0604020202020204" charset="0"/>
      <p:regular r:id="rId26"/>
      <p:bold r:id="rId27"/>
    </p:embeddedFont>
    <p:embeddedFont>
      <p:font typeface="Calibri Light" panose="020F0302020204030204" pitchFamily="34" charset="0"/>
      <p:regular r:id="rId28"/>
      <p:italic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B2A2B"/>
    <a:srgbClr val="FFFFFF"/>
    <a:srgbClr val="00FFFF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74" autoAdjust="0"/>
    <p:restoredTop sz="94660"/>
  </p:normalViewPr>
  <p:slideViewPr>
    <p:cSldViewPr snapToGrid="0" showGuides="1">
      <p:cViewPr>
        <p:scale>
          <a:sx n="61" d="100"/>
          <a:sy n="61" d="100"/>
        </p:scale>
        <p:origin x="509" y="101"/>
      </p:cViewPr>
      <p:guideLst>
        <p:guide orient="horz" pos="2880"/>
        <p:guide pos="5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1C22DE-132D-463D-A8DD-38169AA7B3C7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508BF-7F18-4ABB-BB17-67253DFA3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42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“empathic listening” as the ability to see an issue sympathetically from another person’s perspective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Rogers said that with value-laden topics, you should truthfully listen then “say back” what you understand the other person to be saying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508BF-7F18-4ABB-BB17-67253DFA36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91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“empathic listening” as the ability to see an issue sympathetically from another person’s perspective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Rogers said that with value-laden topics, you should truthfully listen then “say back” what you understand the other person to be saying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508BF-7F18-4ABB-BB17-67253DFA36B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87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“empathic listening” as the ability to see an issue sympathetically from another person’s perspective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Rogers said that with value-laden topics, you should truthfully listen then “say back” what you understand the other person to be saying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508BF-7F18-4ABB-BB17-67253DFA36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74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0" y="1496484"/>
            <a:ext cx="121920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4802717"/>
            <a:ext cx="12192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9F8A-5DF9-4865-B518-A5FFC772450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C456-3D39-4AA6-A3F2-A9F06E563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4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9F8A-5DF9-4865-B518-A5FFC772450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C456-3D39-4AA6-A3F2-A9F06E563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63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0" y="486834"/>
            <a:ext cx="350520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486834"/>
            <a:ext cx="10312400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9F8A-5DF9-4865-B518-A5FFC772450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C456-3D39-4AA6-A3F2-A9F06E563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30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9F8A-5DF9-4865-B518-A5FFC772450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C456-3D39-4AA6-A3F2-A9F06E563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83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3" y="2279652"/>
            <a:ext cx="140208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3" y="6119285"/>
            <a:ext cx="140208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9F8A-5DF9-4865-B518-A5FFC772450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C456-3D39-4AA6-A3F2-A9F06E563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3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434167"/>
            <a:ext cx="690880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2434167"/>
            <a:ext cx="690880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9F8A-5DF9-4865-B518-A5FFC772450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C456-3D39-4AA6-A3F2-A9F06E563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022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486834"/>
            <a:ext cx="1402080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8" y="2241551"/>
            <a:ext cx="6877049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8" y="3340100"/>
            <a:ext cx="6877049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0" y="2241551"/>
            <a:ext cx="691091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0" y="3340100"/>
            <a:ext cx="6910917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9F8A-5DF9-4865-B518-A5FFC772450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C456-3D39-4AA6-A3F2-A9F06E563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15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9F8A-5DF9-4865-B518-A5FFC772450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C456-3D39-4AA6-A3F2-A9F06E563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0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9F8A-5DF9-4865-B518-A5FFC772450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C456-3D39-4AA6-A3F2-A9F06E563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73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316567"/>
            <a:ext cx="82296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9F8A-5DF9-4865-B518-A5FFC772450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C456-3D39-4AA6-A3F2-A9F06E563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23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7" y="1316567"/>
            <a:ext cx="8229600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9F8A-5DF9-4865-B518-A5FFC772450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C456-3D39-4AA6-A3F2-A9F06E563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45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2434167"/>
            <a:ext cx="140208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19F8A-5DF9-4865-B518-A5FFC772450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EC456-3D39-4AA6-A3F2-A9F06E563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2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hyperlink" Target="https://calthomas.com/common-ground" TargetMode="Externa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25151" y="7825414"/>
            <a:ext cx="11410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Raleway" panose="020B0003030101060003" pitchFamily="34" charset="0"/>
                <a:ea typeface="Old Standard TT" panose="02040503050505020303" pitchFamily="18" charset="0"/>
                <a:cs typeface="Karma Light" panose="02000000000000000000" pitchFamily="2" charset="0"/>
              </a:rPr>
              <a:t>Can’t we all just get along?</a:t>
            </a:r>
            <a:endParaRPr lang="en-US" sz="2400" dirty="0">
              <a:solidFill>
                <a:schemeClr val="bg1"/>
              </a:solidFill>
              <a:latin typeface="Raleway" panose="020B0003030101060003" pitchFamily="34" charset="0"/>
              <a:ea typeface="Old Standard TT" panose="02040503050505020303" pitchFamily="18" charset="0"/>
              <a:cs typeface="Karma Light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5702" y="6451920"/>
            <a:ext cx="137690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Amatic SC" pitchFamily="2" charset="0"/>
                <a:ea typeface="Old Standard TT" panose="02040503050505020303" pitchFamily="18" charset="0"/>
                <a:cs typeface="Old Standard TT" panose="02040503050505020303" pitchFamily="18" charset="0"/>
              </a:rPr>
              <a:t>Rogerian Argument</a:t>
            </a:r>
            <a:endParaRPr lang="en-US" sz="6600" dirty="0">
              <a:solidFill>
                <a:schemeClr val="bg1"/>
              </a:solidFill>
              <a:latin typeface="Amatic SC" pitchFamily="2" charset="0"/>
              <a:ea typeface="Old Standard TT" panose="02040503050505020303" pitchFamily="18" charset="0"/>
              <a:cs typeface="Old Standard TT" panose="02040503050505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3035" y="877621"/>
            <a:ext cx="8129930" cy="5419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8189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1164627"/>
            <a:ext cx="4489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Amatic SC" pitchFamily="2" charset="0"/>
              </a:rPr>
              <a:t>Student example</a:t>
            </a:r>
            <a:endParaRPr lang="en-US" sz="4800" dirty="0">
              <a:solidFill>
                <a:schemeClr val="bg1"/>
              </a:solidFill>
              <a:latin typeface="Amatic SC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1631" y="2576009"/>
            <a:ext cx="353091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Show understanding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Analysis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Shared Motives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Benefits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Compromises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Language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ü"/>
            </a:pPr>
            <a:endParaRPr lang="en-US" sz="1400" dirty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8F2623-6092-4103-AF1C-AA2D3A7A1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443" y="2030249"/>
            <a:ext cx="9497028" cy="5095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61304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6256000" cy="914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17A2B7-528F-4B46-8FC5-5245DC99AF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2" r="-237"/>
          <a:stretch/>
        </p:blipFill>
        <p:spPr>
          <a:xfrm>
            <a:off x="0" y="-1"/>
            <a:ext cx="7373050" cy="9143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9C6B66-A859-46E8-A7D6-E4BB1AA3CEA3}"/>
              </a:ext>
            </a:extLst>
          </p:cNvPr>
          <p:cNvSpPr txBox="1"/>
          <p:nvPr/>
        </p:nvSpPr>
        <p:spPr>
          <a:xfrm>
            <a:off x="8128000" y="1001859"/>
            <a:ext cx="7373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Amatic SC" pitchFamily="2" charset="0"/>
              </a:rPr>
              <a:t>Concession</a:t>
            </a:r>
            <a:endParaRPr lang="en-US" sz="7200" dirty="0">
              <a:solidFill>
                <a:schemeClr val="bg1"/>
              </a:solidFill>
              <a:latin typeface="Amatic SC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28EA6C-2B97-4231-B65B-6FCE58426D5E}"/>
              </a:ext>
            </a:extLst>
          </p:cNvPr>
          <p:cNvSpPr txBox="1"/>
          <p:nvPr/>
        </p:nvSpPr>
        <p:spPr>
          <a:xfrm>
            <a:off x="8128000" y="2479052"/>
            <a:ext cx="75882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Agreeing with the validity of some of the reader’s concerns or objections</a:t>
            </a:r>
            <a:endParaRPr lang="en-US" sz="3200" dirty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Your position has weaknesses</a:t>
            </a:r>
            <a:endParaRPr lang="en-US" sz="3200" dirty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Incorporate some of their concerns into your solution</a:t>
            </a:r>
            <a:endParaRPr lang="en-US" sz="3200" dirty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Your position is still strong, but you’re willing to see their point</a:t>
            </a:r>
          </a:p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Give ground to get ground</a:t>
            </a:r>
            <a:endParaRPr lang="en-US" sz="1600" dirty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57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1164627"/>
            <a:ext cx="14794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Amatic SC" pitchFamily="2" charset="0"/>
              </a:rPr>
              <a:t>Professional example: Disadvantages of using email</a:t>
            </a:r>
            <a:endParaRPr lang="en-US" sz="4800" dirty="0">
              <a:solidFill>
                <a:schemeClr val="bg1"/>
              </a:solidFill>
              <a:latin typeface="Amatic SC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1631" y="2576009"/>
            <a:ext cx="40379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800" b="1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How does Michael Kinsley appeal to audience concerns?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First: his position is on the benefits of email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What concerns does his audience probably have?</a:t>
            </a:r>
            <a:endParaRPr lang="en-US" sz="2800" dirty="0" smtClean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ü"/>
            </a:pPr>
            <a:endParaRPr lang="en-US" sz="1400" dirty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8F2623-6092-4103-AF1C-AA2D3A7A1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889" y="2758857"/>
            <a:ext cx="9497028" cy="3881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80325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6256000" cy="914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17A2B7-528F-4B46-8FC5-5245DC99AF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2" r="-237"/>
          <a:stretch/>
        </p:blipFill>
        <p:spPr>
          <a:xfrm>
            <a:off x="8921050" y="1"/>
            <a:ext cx="7373050" cy="9143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87B7A6-C052-4B06-8D00-A9A72DE2F8C2}"/>
              </a:ext>
            </a:extLst>
          </p:cNvPr>
          <p:cNvSpPr txBox="1"/>
          <p:nvPr/>
        </p:nvSpPr>
        <p:spPr>
          <a:xfrm>
            <a:off x="746528" y="1001859"/>
            <a:ext cx="7373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Amatic SC" pitchFamily="2" charset="0"/>
              </a:rPr>
              <a:t>Qualifying Language</a:t>
            </a:r>
            <a:endParaRPr lang="en-US" sz="7200" dirty="0">
              <a:solidFill>
                <a:schemeClr val="bg1"/>
              </a:solidFill>
              <a:latin typeface="Amatic SC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1A8A80-816A-4769-BA13-6869C3F039C6}"/>
              </a:ext>
            </a:extLst>
          </p:cNvPr>
          <p:cNvSpPr txBox="1"/>
          <p:nvPr/>
        </p:nvSpPr>
        <p:spPr>
          <a:xfrm>
            <a:off x="746528" y="2479052"/>
            <a:ext cx="758821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Avoid certainty</a:t>
            </a:r>
          </a:p>
          <a:p>
            <a:pPr marL="914400" lvl="1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2400" i="1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Always, never, all, none, the best, the worst, absolutely, </a:t>
            </a:r>
            <a:r>
              <a:rPr lang="en-US" sz="2400" i="1" dirty="0" err="1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etc</a:t>
            </a:r>
            <a:endParaRPr lang="en-US" sz="2400" i="1" dirty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Qualifying acknowledges limits</a:t>
            </a:r>
          </a:p>
          <a:p>
            <a:pPr marL="914400" lvl="1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2400" i="1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Most, few, some, possibly, probably, may be, </a:t>
            </a:r>
            <a:r>
              <a:rPr lang="en-US" sz="2400" i="1" dirty="0" err="1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etc</a:t>
            </a:r>
            <a:endParaRPr lang="en-US" sz="2400" i="1" dirty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Avoid emotional identifiers and how you describe people/their ideas</a:t>
            </a:r>
            <a:endParaRPr lang="en-US" sz="3200" dirty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  <a:p>
            <a:pPr marL="914400" lvl="1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2400" i="1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Terrorist vs. Freedom Fighter, Pro-life vs Anti-choice</a:t>
            </a:r>
          </a:p>
          <a:p>
            <a:pPr marL="914400" lvl="1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Creates audience resistance</a:t>
            </a:r>
            <a:endParaRPr lang="en-US" sz="1200" dirty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571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6256000" cy="914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3731" y="5176426"/>
            <a:ext cx="7838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Amatic SC" pitchFamily="2" charset="0"/>
              </a:rPr>
              <a:t>Value Concerns</a:t>
            </a:r>
            <a:endParaRPr lang="en-US" sz="7200" dirty="0">
              <a:solidFill>
                <a:schemeClr val="bg1"/>
              </a:solidFill>
              <a:latin typeface="Amatic SC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F66252-25A4-40D1-9E25-952EFD84E1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9666" y="1562790"/>
            <a:ext cx="5113838" cy="3412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02250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6256000" cy="914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4728" y="939960"/>
            <a:ext cx="6458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Amatic SC" pitchFamily="2" charset="0"/>
              </a:rPr>
              <a:t>What are values?</a:t>
            </a:r>
            <a:endParaRPr lang="en-US" sz="7200" dirty="0">
              <a:solidFill>
                <a:schemeClr val="bg1"/>
              </a:solidFill>
              <a:latin typeface="Amatic SC" pitchFamily="2" charset="0"/>
            </a:endParaRPr>
          </a:p>
        </p:txBody>
      </p:sp>
      <p:pic>
        <p:nvPicPr>
          <p:cNvPr id="11" name="Picture 10" descr="A picture containing window, indoor, room, table&#10;&#10;Description automatically generated">
            <a:extLst>
              <a:ext uri="{FF2B5EF4-FFF2-40B4-BE49-F238E27FC236}">
                <a16:creationId xmlns:a16="http://schemas.microsoft.com/office/drawing/2014/main" id="{24A8EA89-3446-42F8-AC54-353A7E39BF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9" r="40976"/>
          <a:stretch/>
        </p:blipFill>
        <p:spPr>
          <a:xfrm>
            <a:off x="9907431" y="1017332"/>
            <a:ext cx="5163935" cy="7109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232FE5-978B-4CCC-8033-DA10283F1491}"/>
              </a:ext>
            </a:extLst>
          </p:cNvPr>
          <p:cNvSpPr txBox="1"/>
          <p:nvPr/>
        </p:nvSpPr>
        <p:spPr>
          <a:xfrm>
            <a:off x="1290748" y="2444076"/>
            <a:ext cx="758821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Beliefs about truth/nature that influence our positions on issues.</a:t>
            </a:r>
          </a:p>
          <a:p>
            <a:pPr marL="914400" lvl="1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Criminals should be punished.</a:t>
            </a:r>
          </a:p>
          <a:p>
            <a:pPr marL="914400" lvl="1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Life is hard so school should be too.</a:t>
            </a:r>
          </a:p>
          <a:p>
            <a:pPr marL="914400" lvl="1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Doctors are one of the most important professions in a strong society.</a:t>
            </a:r>
          </a:p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Cause and Effect Relationship</a:t>
            </a:r>
            <a:endParaRPr lang="en-US" sz="3200" dirty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036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6256000" cy="914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49425" y="939960"/>
            <a:ext cx="8161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Amatic SC" pitchFamily="2" charset="0"/>
              </a:rPr>
              <a:t>Value Conflict Examples</a:t>
            </a:r>
            <a:endParaRPr lang="en-US" sz="7200" dirty="0">
              <a:solidFill>
                <a:schemeClr val="bg1"/>
              </a:solidFill>
              <a:latin typeface="Amatic SC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75364E-E4E4-479D-816F-AEA937F95BC4}"/>
              </a:ext>
            </a:extLst>
          </p:cNvPr>
          <p:cNvSpPr txBox="1"/>
          <p:nvPr/>
        </p:nvSpPr>
        <p:spPr>
          <a:xfrm>
            <a:off x="6949424" y="2444076"/>
            <a:ext cx="887672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Loyalty vs. Honesty: </a:t>
            </a:r>
            <a:endParaRPr lang="en-US" sz="2800" dirty="0" smtClean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  <a:p>
            <a:pPr marL="914400" lvl="1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Should </a:t>
            </a:r>
            <a:r>
              <a:rPr lang="en-US" sz="2000" dirty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you tell your parents about your sister’s drug habits?</a:t>
            </a:r>
          </a:p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Freedom of Press/Transparency vs. Natl Security/Order: </a:t>
            </a:r>
            <a:endParaRPr lang="en-US" sz="2800" dirty="0" smtClean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  <a:p>
            <a:pPr marL="914400" lvl="1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Is </a:t>
            </a:r>
            <a:r>
              <a:rPr lang="en-US" sz="2000" dirty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it wise to hold weekly presidential press conferences?</a:t>
            </a:r>
          </a:p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Equality vs. Individualism: </a:t>
            </a:r>
            <a:endParaRPr lang="en-US" sz="2800" dirty="0" smtClean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  <a:p>
            <a:pPr marL="914400" lvl="1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Are </a:t>
            </a:r>
            <a:r>
              <a:rPr lang="en-US" sz="2000" dirty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racial quotas for employment fair?</a:t>
            </a:r>
          </a:p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Security vs. Excitement: </a:t>
            </a:r>
            <a:endParaRPr lang="en-US" sz="2800" dirty="0" smtClean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  <a:p>
            <a:pPr marL="914400" lvl="1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Should </a:t>
            </a:r>
            <a:r>
              <a:rPr lang="en-US" sz="2000" dirty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you choose a dangerous profession</a:t>
            </a:r>
            <a:r>
              <a:rPr lang="en-US" sz="20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?</a:t>
            </a:r>
            <a:endParaRPr lang="en-US" sz="3200" dirty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</p:txBody>
      </p:sp>
      <p:pic>
        <p:nvPicPr>
          <p:cNvPr id="11" name="Picture 10" descr="A picture containing window, indoor, room, table&#10;&#10;Description automatically generated">
            <a:extLst>
              <a:ext uri="{FF2B5EF4-FFF2-40B4-BE49-F238E27FC236}">
                <a16:creationId xmlns:a16="http://schemas.microsoft.com/office/drawing/2014/main" id="{24A8EA89-3446-42F8-AC54-353A7E39BF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9" r="40976"/>
          <a:stretch/>
        </p:blipFill>
        <p:spPr>
          <a:xfrm>
            <a:off x="1001953" y="1017332"/>
            <a:ext cx="5163935" cy="7109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69362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6256000" cy="914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4728" y="939960"/>
            <a:ext cx="6458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Amatic SC" pitchFamily="2" charset="0"/>
              </a:rPr>
              <a:t>Build Common Ground</a:t>
            </a:r>
            <a:endParaRPr lang="en-US" sz="7200" dirty="0">
              <a:solidFill>
                <a:schemeClr val="bg1"/>
              </a:solidFill>
              <a:latin typeface="Amatic SC" pitchFamily="2" charset="0"/>
            </a:endParaRPr>
          </a:p>
        </p:txBody>
      </p:sp>
      <p:pic>
        <p:nvPicPr>
          <p:cNvPr id="11" name="Picture 10" descr="A picture containing window, indoor, room, table&#10;&#10;Description automatically generated">
            <a:extLst>
              <a:ext uri="{FF2B5EF4-FFF2-40B4-BE49-F238E27FC236}">
                <a16:creationId xmlns:a16="http://schemas.microsoft.com/office/drawing/2014/main" id="{24A8EA89-3446-42F8-AC54-353A7E39BF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9" r="40976"/>
          <a:stretch/>
        </p:blipFill>
        <p:spPr>
          <a:xfrm>
            <a:off x="9907431" y="1017332"/>
            <a:ext cx="5163935" cy="7109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232FE5-978B-4CCC-8033-DA10283F1491}"/>
              </a:ext>
            </a:extLst>
          </p:cNvPr>
          <p:cNvSpPr txBox="1"/>
          <p:nvPr/>
        </p:nvSpPr>
        <p:spPr>
          <a:xfrm>
            <a:off x="1290748" y="2444076"/>
            <a:ext cx="758821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Compare the following:</a:t>
            </a:r>
          </a:p>
          <a:p>
            <a:pPr marL="914400" lvl="1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Both of your motives and priorities</a:t>
            </a:r>
          </a:p>
          <a:p>
            <a:pPr marL="914400" lvl="1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Your and their assumptions</a:t>
            </a:r>
          </a:p>
          <a:p>
            <a:pPr marL="914400" lvl="1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Your and their ideas and ideals</a:t>
            </a:r>
          </a:p>
          <a:p>
            <a:pPr marL="914400" lvl="1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Your and their values, morals, ethics, religious principles, </a:t>
            </a:r>
            <a:r>
              <a:rPr lang="en-US" sz="2400" dirty="0" err="1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etc</a:t>
            </a:r>
            <a:endParaRPr lang="en-US" sz="2400" dirty="0" smtClean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  <a:p>
            <a:pPr marL="914400" lvl="1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Your and their fears and concerns</a:t>
            </a:r>
          </a:p>
          <a:p>
            <a:pPr marL="914400" lvl="1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Your and their needs, interests, desires</a:t>
            </a:r>
          </a:p>
          <a:p>
            <a:pPr marL="914400" lvl="1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What are each of you unwilling to give up?</a:t>
            </a:r>
            <a:endParaRPr lang="en-US" sz="2400" dirty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168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A picture containing window, indoor, room, table&#10;&#10;Description automatically generated">
            <a:extLst>
              <a:ext uri="{FF2B5EF4-FFF2-40B4-BE49-F238E27FC236}">
                <a16:creationId xmlns:a16="http://schemas.microsoft.com/office/drawing/2014/main" id="{F68F2623-6092-4103-AF1C-AA2D3A7A1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601" y="1412111"/>
            <a:ext cx="9497028" cy="6331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ECB77D-2039-4498-8F6A-6FBAB6CE10D4}"/>
              </a:ext>
            </a:extLst>
          </p:cNvPr>
          <p:cNvSpPr txBox="1"/>
          <p:nvPr/>
        </p:nvSpPr>
        <p:spPr>
          <a:xfrm>
            <a:off x="11530865" y="1164627"/>
            <a:ext cx="4411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Amatic SC" pitchFamily="2" charset="0"/>
              </a:rPr>
              <a:t>Objectives</a:t>
            </a:r>
            <a:endParaRPr lang="en-US" sz="4800" dirty="0">
              <a:solidFill>
                <a:schemeClr val="bg1"/>
              </a:solidFill>
              <a:latin typeface="Amatic SC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7B7898-2DEF-4527-9938-3AACBCFF1A61}"/>
              </a:ext>
            </a:extLst>
          </p:cNvPr>
          <p:cNvSpPr txBox="1"/>
          <p:nvPr/>
        </p:nvSpPr>
        <p:spPr>
          <a:xfrm>
            <a:off x="11530865" y="2576009"/>
            <a:ext cx="353091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Goals</a:t>
            </a:r>
            <a:endParaRPr lang="en-US" sz="2800" dirty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Strategies</a:t>
            </a:r>
            <a:endParaRPr lang="en-US" sz="2800" dirty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Value Conflicts</a:t>
            </a:r>
            <a:endParaRPr lang="en-US" sz="2800" dirty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Examples and Practice</a:t>
            </a:r>
            <a:endParaRPr lang="en-US" sz="1400" dirty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168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6256000" cy="914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3731" y="5176426"/>
            <a:ext cx="7838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Amatic SC" pitchFamily="2" charset="0"/>
              </a:rPr>
              <a:t>Goals</a:t>
            </a:r>
            <a:endParaRPr lang="en-US" sz="7200" dirty="0">
              <a:solidFill>
                <a:schemeClr val="bg1"/>
              </a:solidFill>
              <a:latin typeface="Amatic SC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F66252-25A4-40D1-9E25-952EFD84E1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9666" y="1562790"/>
            <a:ext cx="5113838" cy="3412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89835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6256000" cy="914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49425" y="939960"/>
            <a:ext cx="5360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Amatic SC" pitchFamily="2" charset="0"/>
              </a:rPr>
              <a:t>Rogerian Arguments</a:t>
            </a:r>
            <a:endParaRPr lang="en-US" sz="7200" dirty="0">
              <a:solidFill>
                <a:schemeClr val="bg1"/>
              </a:solidFill>
              <a:latin typeface="Amatic SC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75364E-E4E4-479D-816F-AEA937F95BC4}"/>
              </a:ext>
            </a:extLst>
          </p:cNvPr>
          <p:cNvSpPr txBox="1"/>
          <p:nvPr/>
        </p:nvSpPr>
        <p:spPr>
          <a:xfrm>
            <a:off x="6949425" y="2444076"/>
            <a:ext cx="758821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Therapist Carl Rogers</a:t>
            </a:r>
            <a:endParaRPr lang="en-US" sz="3200" dirty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Reduce conflict between hostile parties</a:t>
            </a:r>
            <a:endParaRPr lang="en-US" sz="3200" dirty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Empathetic Listening</a:t>
            </a:r>
            <a:endParaRPr lang="en-US" sz="3200" dirty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Reduces the reader’s sense of threat</a:t>
            </a:r>
            <a:endParaRPr lang="en-US" sz="1600" dirty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</p:txBody>
      </p:sp>
      <p:pic>
        <p:nvPicPr>
          <p:cNvPr id="11" name="Picture 10" descr="A picture containing window, indoor, room, table&#10;&#10;Description automatically generated">
            <a:extLst>
              <a:ext uri="{FF2B5EF4-FFF2-40B4-BE49-F238E27FC236}">
                <a16:creationId xmlns:a16="http://schemas.microsoft.com/office/drawing/2014/main" id="{24A8EA89-3446-42F8-AC54-353A7E39BF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9" r="40976"/>
          <a:stretch/>
        </p:blipFill>
        <p:spPr>
          <a:xfrm>
            <a:off x="1001953" y="1017332"/>
            <a:ext cx="5163935" cy="7109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8471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6256000" cy="914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4728" y="939960"/>
            <a:ext cx="5360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Amatic SC" pitchFamily="2" charset="0"/>
              </a:rPr>
              <a:t>Goals</a:t>
            </a:r>
            <a:endParaRPr lang="en-US" sz="7200" dirty="0">
              <a:solidFill>
                <a:schemeClr val="bg1"/>
              </a:solidFill>
              <a:latin typeface="Amatic SC" pitchFamily="2" charset="0"/>
            </a:endParaRPr>
          </a:p>
        </p:txBody>
      </p:sp>
      <p:pic>
        <p:nvPicPr>
          <p:cNvPr id="11" name="Picture 10" descr="A picture containing window, indoor, room, table&#10;&#10;Description automatically generated">
            <a:extLst>
              <a:ext uri="{FF2B5EF4-FFF2-40B4-BE49-F238E27FC236}">
                <a16:creationId xmlns:a16="http://schemas.microsoft.com/office/drawing/2014/main" id="{24A8EA89-3446-42F8-AC54-353A7E39BF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9" r="40976"/>
          <a:stretch/>
        </p:blipFill>
        <p:spPr>
          <a:xfrm>
            <a:off x="9907431" y="1017332"/>
            <a:ext cx="5163935" cy="7109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232FE5-978B-4CCC-8033-DA10283F1491}"/>
              </a:ext>
            </a:extLst>
          </p:cNvPr>
          <p:cNvSpPr txBox="1"/>
          <p:nvPr/>
        </p:nvSpPr>
        <p:spPr>
          <a:xfrm>
            <a:off x="1290748" y="2444076"/>
            <a:ext cx="758821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Increase empathy and respect</a:t>
            </a:r>
            <a:endParaRPr lang="en-US" sz="3200" dirty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Demonstrate understanding</a:t>
            </a:r>
            <a:endParaRPr lang="en-US" sz="3200" dirty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Recognize merit</a:t>
            </a:r>
            <a:endParaRPr lang="en-US" sz="3200" dirty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Analyze experiences and values</a:t>
            </a:r>
          </a:p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Find common ground</a:t>
            </a:r>
          </a:p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Propose compromise</a:t>
            </a:r>
          </a:p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Continue dialogue</a:t>
            </a:r>
            <a:endParaRPr lang="en-US" sz="1600" dirty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990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6256000" cy="914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17A2B7-528F-4B46-8FC5-5245DC99A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633" y="3206839"/>
            <a:ext cx="3366441" cy="2760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2658962" y="1467797"/>
            <a:ext cx="10938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matic SC" pitchFamily="2" charset="0"/>
              </a:rPr>
              <a:t>“</a:t>
            </a:r>
            <a:r>
              <a:rPr lang="en-US" sz="7200" dirty="0" smtClean="0">
                <a:solidFill>
                  <a:schemeClr val="bg1"/>
                </a:solidFill>
                <a:latin typeface="Amatic SC" pitchFamily="2" charset="0"/>
                <a:hlinkClick r:id="rId5"/>
              </a:rPr>
              <a:t>Common Ground</a:t>
            </a:r>
            <a:r>
              <a:rPr lang="en-US" sz="7200" dirty="0" smtClean="0">
                <a:solidFill>
                  <a:schemeClr val="bg1"/>
                </a:solidFill>
                <a:latin typeface="Amatic SC" pitchFamily="2" charset="0"/>
              </a:rPr>
              <a:t>” USA Today</a:t>
            </a:r>
            <a:endParaRPr lang="en-US" sz="7200" dirty="0">
              <a:solidFill>
                <a:schemeClr val="bg1"/>
              </a:solidFill>
              <a:latin typeface="Amatic SC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73DE83-967B-43A6-8D48-B7E2BBF1BD52}"/>
              </a:ext>
            </a:extLst>
          </p:cNvPr>
          <p:cNvSpPr txBox="1"/>
          <p:nvPr/>
        </p:nvSpPr>
        <p:spPr>
          <a:xfrm>
            <a:off x="4078516" y="6232159"/>
            <a:ext cx="3530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</a:pPr>
            <a:r>
              <a:rPr lang="en-US" sz="24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Bob Beckel</a:t>
            </a:r>
            <a:br>
              <a:rPr lang="en-US" sz="24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</a:br>
            <a:r>
              <a:rPr lang="en-US" sz="2400" i="1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Democratic Political Strategist</a:t>
            </a:r>
            <a:endParaRPr lang="en-US" sz="2400" i="1" dirty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7B3591-649B-4DBE-B695-9CDF0F980C53}"/>
              </a:ext>
            </a:extLst>
          </p:cNvPr>
          <p:cNvSpPr txBox="1"/>
          <p:nvPr/>
        </p:nvSpPr>
        <p:spPr>
          <a:xfrm>
            <a:off x="8617396" y="6232159"/>
            <a:ext cx="3530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</a:pPr>
            <a:r>
              <a:rPr lang="en-US" sz="24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Cal Thomas</a:t>
            </a:r>
            <a:br>
              <a:rPr lang="en-US" sz="24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</a:br>
            <a:r>
              <a:rPr lang="en-US" sz="2400" i="1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Conservative Columnist</a:t>
            </a:r>
            <a:endParaRPr lang="en-US" sz="2400" i="1" dirty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6430BE-5A7C-4B55-BF0C-50802509C1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101" y="3206839"/>
            <a:ext cx="2893746" cy="2760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8946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6256000" cy="914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78035" y="5163174"/>
            <a:ext cx="7344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dirty="0" smtClean="0">
                <a:solidFill>
                  <a:schemeClr val="bg1"/>
                </a:solidFill>
                <a:latin typeface="Amatic SC" pitchFamily="2" charset="0"/>
              </a:rPr>
              <a:t>Strategies</a:t>
            </a:r>
            <a:endParaRPr lang="en-US" sz="7200" dirty="0">
              <a:solidFill>
                <a:schemeClr val="bg1"/>
              </a:solidFill>
              <a:latin typeface="Amatic SC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953D04-B8DE-44B5-9D6A-7A00630C32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8233" y="1562790"/>
            <a:ext cx="5113838" cy="3412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0307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6256000" cy="914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4728" y="939960"/>
            <a:ext cx="6458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Amatic SC" pitchFamily="2" charset="0"/>
              </a:rPr>
              <a:t>Strategies for Rogerian</a:t>
            </a:r>
            <a:endParaRPr lang="en-US" sz="7200" dirty="0">
              <a:solidFill>
                <a:schemeClr val="bg1"/>
              </a:solidFill>
              <a:latin typeface="Amatic SC" pitchFamily="2" charset="0"/>
            </a:endParaRPr>
          </a:p>
        </p:txBody>
      </p:sp>
      <p:pic>
        <p:nvPicPr>
          <p:cNvPr id="11" name="Picture 10" descr="A picture containing window, indoor, room, table&#10;&#10;Description automatically generated">
            <a:extLst>
              <a:ext uri="{FF2B5EF4-FFF2-40B4-BE49-F238E27FC236}">
                <a16:creationId xmlns:a16="http://schemas.microsoft.com/office/drawing/2014/main" id="{24A8EA89-3446-42F8-AC54-353A7E39BF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9" r="40976"/>
          <a:stretch/>
        </p:blipFill>
        <p:spPr>
          <a:xfrm>
            <a:off x="9907431" y="1017332"/>
            <a:ext cx="5163935" cy="7109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232FE5-978B-4CCC-8033-DA10283F1491}"/>
              </a:ext>
            </a:extLst>
          </p:cNvPr>
          <p:cNvSpPr txBox="1"/>
          <p:nvPr/>
        </p:nvSpPr>
        <p:spPr>
          <a:xfrm>
            <a:off x="1290748" y="2444076"/>
            <a:ext cx="758821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Show understanding of other side</a:t>
            </a:r>
          </a:p>
          <a:p>
            <a:pPr marL="914400" lvl="1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Use cool emotions and describe the person’s position</a:t>
            </a:r>
          </a:p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Use explanatory analysis</a:t>
            </a:r>
          </a:p>
          <a:p>
            <a:pPr marL="914400" lvl="1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Use process or cause/effect to discuss how/why their ideas work</a:t>
            </a:r>
          </a:p>
          <a:p>
            <a:pPr marL="914400" lvl="1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Look for merit</a:t>
            </a:r>
          </a:p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Describe shared motives</a:t>
            </a:r>
          </a:p>
          <a:p>
            <a:pPr marL="914400" lvl="1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Attitudes, experience, perception, goals that are similar</a:t>
            </a:r>
            <a:endParaRPr lang="en-US" sz="2400" dirty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466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6256000" cy="914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49425" y="939960"/>
            <a:ext cx="8161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Amatic SC" pitchFamily="2" charset="0"/>
              </a:rPr>
              <a:t>Strategies for Rogerian</a:t>
            </a:r>
            <a:endParaRPr lang="en-US" sz="7200" dirty="0">
              <a:solidFill>
                <a:schemeClr val="bg1"/>
              </a:solidFill>
              <a:latin typeface="Amatic SC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75364E-E4E4-479D-816F-AEA937F95BC4}"/>
              </a:ext>
            </a:extLst>
          </p:cNvPr>
          <p:cNvSpPr txBox="1"/>
          <p:nvPr/>
        </p:nvSpPr>
        <p:spPr>
          <a:xfrm>
            <a:off x="6949425" y="2444076"/>
            <a:ext cx="758821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Show the benefit of your position</a:t>
            </a:r>
          </a:p>
          <a:p>
            <a:pPr marL="914400" lvl="1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How do your ideas compliment each other</a:t>
            </a:r>
          </a:p>
          <a:p>
            <a:pPr marL="914400" lvl="1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What do you provide that they lack?</a:t>
            </a:r>
          </a:p>
          <a:p>
            <a:pPr marL="914400" lvl="1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What do THEY provide that YOU lack?</a:t>
            </a:r>
          </a:p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Propose compromises </a:t>
            </a:r>
          </a:p>
          <a:p>
            <a:pPr marL="914400" lvl="1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Use elements of both positions</a:t>
            </a:r>
          </a:p>
          <a:p>
            <a:pPr marL="914400" lvl="1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You’re asking them to shift, not change</a:t>
            </a:r>
          </a:p>
          <a:p>
            <a:pPr marL="914400" lvl="1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Show that you’ve shifted too</a:t>
            </a:r>
          </a:p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latin typeface="Raleway" panose="020B0003030101060003" pitchFamily="34" charset="0"/>
                <a:ea typeface="Open Sans Light" panose="020B0306030504020204" pitchFamily="34" charset="0"/>
                <a:cs typeface="Karma Light" panose="02000000000000000000" pitchFamily="2" charset="0"/>
              </a:rPr>
              <a:t>Use language that creates ethos</a:t>
            </a:r>
            <a:endParaRPr lang="en-US" sz="3200" dirty="0">
              <a:solidFill>
                <a:schemeClr val="bg1"/>
              </a:solidFill>
              <a:latin typeface="Raleway" panose="020B0003030101060003" pitchFamily="34" charset="0"/>
              <a:ea typeface="Open Sans Light" panose="020B0306030504020204" pitchFamily="34" charset="0"/>
              <a:cs typeface="Karma Light" panose="02000000000000000000" pitchFamily="2" charset="0"/>
            </a:endParaRPr>
          </a:p>
        </p:txBody>
      </p:sp>
      <p:pic>
        <p:nvPicPr>
          <p:cNvPr id="11" name="Picture 10" descr="A picture containing window, indoor, room, table&#10;&#10;Description automatically generated">
            <a:extLst>
              <a:ext uri="{FF2B5EF4-FFF2-40B4-BE49-F238E27FC236}">
                <a16:creationId xmlns:a16="http://schemas.microsoft.com/office/drawing/2014/main" id="{24A8EA89-3446-42F8-AC54-353A7E39BF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9" r="40976"/>
          <a:stretch/>
        </p:blipFill>
        <p:spPr>
          <a:xfrm>
            <a:off x="1001953" y="1017332"/>
            <a:ext cx="5163935" cy="7109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89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14197</TotalTime>
  <Words>609</Words>
  <Application>Microsoft Office PowerPoint</Application>
  <PresentationFormat>Custom</PresentationFormat>
  <Paragraphs>102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Karma Light</vt:lpstr>
      <vt:lpstr>Calibri</vt:lpstr>
      <vt:lpstr>Open Sans Light</vt:lpstr>
      <vt:lpstr>Amatic SC</vt:lpstr>
      <vt:lpstr>Wingdings</vt:lpstr>
      <vt:lpstr>Raleway</vt:lpstr>
      <vt:lpstr>Old Standard TT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Blackboard-Slideshow-Template</dc:title>
  <dc:creator>Jennifer Gonzalez</dc:creator>
  <cp:lastModifiedBy>Kirsten Holt</cp:lastModifiedBy>
  <cp:revision>203</cp:revision>
  <dcterms:created xsi:type="dcterms:W3CDTF">2016-03-24T09:50:45Z</dcterms:created>
  <dcterms:modified xsi:type="dcterms:W3CDTF">2019-11-18T18:08:55Z</dcterms:modified>
</cp:coreProperties>
</file>